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9" r:id="rId3"/>
    <p:sldId id="279" r:id="rId4"/>
    <p:sldId id="260" r:id="rId5"/>
    <p:sldId id="262" r:id="rId6"/>
    <p:sldId id="265" r:id="rId7"/>
    <p:sldId id="267" r:id="rId8"/>
    <p:sldId id="261" r:id="rId9"/>
    <p:sldId id="299" r:id="rId10"/>
    <p:sldId id="300" r:id="rId11"/>
    <p:sldId id="301" r:id="rId12"/>
    <p:sldId id="257" r:id="rId13"/>
    <p:sldId id="276" r:id="rId14"/>
    <p:sldId id="277" r:id="rId15"/>
    <p:sldId id="296" r:id="rId16"/>
    <p:sldId id="278" r:id="rId17"/>
    <p:sldId id="305" r:id="rId18"/>
    <p:sldId id="306" r:id="rId19"/>
    <p:sldId id="263" r:id="rId20"/>
    <p:sldId id="258" r:id="rId21"/>
    <p:sldId id="268" r:id="rId22"/>
    <p:sldId id="269" r:id="rId23"/>
    <p:sldId id="270" r:id="rId24"/>
    <p:sldId id="271" r:id="rId25"/>
    <p:sldId id="272" r:id="rId26"/>
    <p:sldId id="273" r:id="rId27"/>
    <p:sldId id="274" r:id="rId28"/>
    <p:sldId id="275" r:id="rId29"/>
    <p:sldId id="281" r:id="rId30"/>
    <p:sldId id="282" r:id="rId31"/>
    <p:sldId id="283" r:id="rId32"/>
    <p:sldId id="284" r:id="rId33"/>
    <p:sldId id="285" r:id="rId34"/>
    <p:sldId id="294" r:id="rId35"/>
    <p:sldId id="286" r:id="rId36"/>
    <p:sldId id="287" r:id="rId37"/>
    <p:sldId id="295" r:id="rId38"/>
    <p:sldId id="288" r:id="rId39"/>
    <p:sldId id="289" r:id="rId40"/>
    <p:sldId id="290" r:id="rId41"/>
    <p:sldId id="291" r:id="rId42"/>
    <p:sldId id="292" r:id="rId43"/>
    <p:sldId id="293" r:id="rId44"/>
    <p:sldId id="297" r:id="rId45"/>
    <p:sldId id="302" r:id="rId46"/>
    <p:sldId id="308" r:id="rId47"/>
    <p:sldId id="303" r:id="rId48"/>
    <p:sldId id="307" r:id="rId4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varScale="1">
        <p:scale>
          <a:sx n="137" d="100"/>
          <a:sy n="137" d="100"/>
        </p:scale>
        <p:origin x="-1632" y="-96"/>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printerSettings" Target="printerSettings/printerSettings1.bin"/><Relationship Id="rId51" Type="http://schemas.openxmlformats.org/officeDocument/2006/relationships/presProps" Target="presProps.xml"/><Relationship Id="rId52" Type="http://schemas.openxmlformats.org/officeDocument/2006/relationships/viewProps" Target="viewProps.xml"/><Relationship Id="rId53" Type="http://schemas.openxmlformats.org/officeDocument/2006/relationships/theme" Target="theme/theme1.xml"/><Relationship Id="rId54"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x-none"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x-none" smtClean="0"/>
              <a:t>Click to edit Master subtitle style</a:t>
            </a:r>
            <a:endParaRPr lang="en-US"/>
          </a:p>
        </p:txBody>
      </p:sp>
      <p:sp>
        <p:nvSpPr>
          <p:cNvPr id="4" name="Date Placeholder 3"/>
          <p:cNvSpPr>
            <a:spLocks noGrp="1"/>
          </p:cNvSpPr>
          <p:nvPr>
            <p:ph type="dt" sz="half" idx="10"/>
          </p:nvPr>
        </p:nvSpPr>
        <p:spPr/>
        <p:txBody>
          <a:bodyPr/>
          <a:lstStyle/>
          <a:p>
            <a:fld id="{BB1A7C98-9BC9-074F-923E-FA19670D18A4}" type="datetimeFigureOut">
              <a:rPr lang="en-US" smtClean="0"/>
              <a:t>6/1/20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BD652A9-7385-D247-9818-84A740F856BC}" type="slidenum">
              <a:rPr lang="en-US" smtClean="0"/>
              <a:t>‹#›</a:t>
            </a:fld>
            <a:endParaRPr lang="en-US"/>
          </a:p>
        </p:txBody>
      </p:sp>
    </p:spTree>
    <p:extLst>
      <p:ext uri="{BB962C8B-B14F-4D97-AF65-F5344CB8AC3E}">
        <p14:creationId xmlns:p14="http://schemas.microsoft.com/office/powerpoint/2010/main" val="14279398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Date Placeholder 3"/>
          <p:cNvSpPr>
            <a:spLocks noGrp="1"/>
          </p:cNvSpPr>
          <p:nvPr>
            <p:ph type="dt" sz="half" idx="10"/>
          </p:nvPr>
        </p:nvSpPr>
        <p:spPr/>
        <p:txBody>
          <a:bodyPr/>
          <a:lstStyle/>
          <a:p>
            <a:fld id="{BB1A7C98-9BC9-074F-923E-FA19670D18A4}" type="datetimeFigureOut">
              <a:rPr lang="en-US" smtClean="0"/>
              <a:t>6/1/20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BD652A9-7385-D247-9818-84A740F856BC}" type="slidenum">
              <a:rPr lang="en-US" smtClean="0"/>
              <a:t>‹#›</a:t>
            </a:fld>
            <a:endParaRPr lang="en-US"/>
          </a:p>
        </p:txBody>
      </p:sp>
    </p:spTree>
    <p:extLst>
      <p:ext uri="{BB962C8B-B14F-4D97-AF65-F5344CB8AC3E}">
        <p14:creationId xmlns:p14="http://schemas.microsoft.com/office/powerpoint/2010/main" val="8127807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x-none"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Date Placeholder 3"/>
          <p:cNvSpPr>
            <a:spLocks noGrp="1"/>
          </p:cNvSpPr>
          <p:nvPr>
            <p:ph type="dt" sz="half" idx="10"/>
          </p:nvPr>
        </p:nvSpPr>
        <p:spPr/>
        <p:txBody>
          <a:bodyPr/>
          <a:lstStyle/>
          <a:p>
            <a:fld id="{BB1A7C98-9BC9-074F-923E-FA19670D18A4}" type="datetimeFigureOut">
              <a:rPr lang="en-US" smtClean="0"/>
              <a:t>6/1/20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BD652A9-7385-D247-9818-84A740F856BC}" type="slidenum">
              <a:rPr lang="en-US" smtClean="0"/>
              <a:t>‹#›</a:t>
            </a:fld>
            <a:endParaRPr lang="en-US"/>
          </a:p>
        </p:txBody>
      </p:sp>
    </p:spTree>
    <p:extLst>
      <p:ext uri="{BB962C8B-B14F-4D97-AF65-F5344CB8AC3E}">
        <p14:creationId xmlns:p14="http://schemas.microsoft.com/office/powerpoint/2010/main" val="41645973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smtClean="0"/>
              <a:t>Click to edit Master title style</a:t>
            </a:r>
            <a:endParaRPr lang="en-US"/>
          </a:p>
        </p:txBody>
      </p:sp>
      <p:sp>
        <p:nvSpPr>
          <p:cNvPr id="3" name="Content Placeholder 2"/>
          <p:cNvSpPr>
            <a:spLocks noGrp="1"/>
          </p:cNvSpPr>
          <p:nvPr>
            <p:ph idx="1"/>
          </p:nvPr>
        </p:nvSpPr>
        <p:spPr/>
        <p:txBody>
          <a:body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Date Placeholder 3"/>
          <p:cNvSpPr>
            <a:spLocks noGrp="1"/>
          </p:cNvSpPr>
          <p:nvPr>
            <p:ph type="dt" sz="half" idx="10"/>
          </p:nvPr>
        </p:nvSpPr>
        <p:spPr/>
        <p:txBody>
          <a:bodyPr/>
          <a:lstStyle/>
          <a:p>
            <a:fld id="{BB1A7C98-9BC9-074F-923E-FA19670D18A4}" type="datetimeFigureOut">
              <a:rPr lang="en-US" smtClean="0"/>
              <a:t>6/1/20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BD652A9-7385-D247-9818-84A740F856BC}" type="slidenum">
              <a:rPr lang="en-US" smtClean="0"/>
              <a:t>‹#›</a:t>
            </a:fld>
            <a:endParaRPr lang="en-US"/>
          </a:p>
        </p:txBody>
      </p:sp>
    </p:spTree>
    <p:extLst>
      <p:ext uri="{BB962C8B-B14F-4D97-AF65-F5344CB8AC3E}">
        <p14:creationId xmlns:p14="http://schemas.microsoft.com/office/powerpoint/2010/main" val="8156614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x-none"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x-none" smtClean="0"/>
              <a:t>Click to edit Master text styles</a:t>
            </a:r>
          </a:p>
        </p:txBody>
      </p:sp>
      <p:sp>
        <p:nvSpPr>
          <p:cNvPr id="4" name="Date Placeholder 3"/>
          <p:cNvSpPr>
            <a:spLocks noGrp="1"/>
          </p:cNvSpPr>
          <p:nvPr>
            <p:ph type="dt" sz="half" idx="10"/>
          </p:nvPr>
        </p:nvSpPr>
        <p:spPr/>
        <p:txBody>
          <a:bodyPr/>
          <a:lstStyle/>
          <a:p>
            <a:fld id="{BB1A7C98-9BC9-074F-923E-FA19670D18A4}" type="datetimeFigureOut">
              <a:rPr lang="en-US" smtClean="0"/>
              <a:t>6/1/20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BD652A9-7385-D247-9818-84A740F856BC}" type="slidenum">
              <a:rPr lang="en-US" smtClean="0"/>
              <a:t>‹#›</a:t>
            </a:fld>
            <a:endParaRPr lang="en-US"/>
          </a:p>
        </p:txBody>
      </p:sp>
    </p:spTree>
    <p:extLst>
      <p:ext uri="{BB962C8B-B14F-4D97-AF65-F5344CB8AC3E}">
        <p14:creationId xmlns:p14="http://schemas.microsoft.com/office/powerpoint/2010/main" val="26150851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5" name="Date Placeholder 4"/>
          <p:cNvSpPr>
            <a:spLocks noGrp="1"/>
          </p:cNvSpPr>
          <p:nvPr>
            <p:ph type="dt" sz="half" idx="10"/>
          </p:nvPr>
        </p:nvSpPr>
        <p:spPr/>
        <p:txBody>
          <a:bodyPr/>
          <a:lstStyle/>
          <a:p>
            <a:fld id="{BB1A7C98-9BC9-074F-923E-FA19670D18A4}" type="datetimeFigureOut">
              <a:rPr lang="en-US" smtClean="0"/>
              <a:t>6/1/20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BD652A9-7385-D247-9818-84A740F856BC}" type="slidenum">
              <a:rPr lang="en-US" smtClean="0"/>
              <a:t>‹#›</a:t>
            </a:fld>
            <a:endParaRPr lang="en-US"/>
          </a:p>
        </p:txBody>
      </p:sp>
    </p:spTree>
    <p:extLst>
      <p:ext uri="{BB962C8B-B14F-4D97-AF65-F5344CB8AC3E}">
        <p14:creationId xmlns:p14="http://schemas.microsoft.com/office/powerpoint/2010/main" val="13934772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x-none"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x-none"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x-none"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7" name="Date Placeholder 6"/>
          <p:cNvSpPr>
            <a:spLocks noGrp="1"/>
          </p:cNvSpPr>
          <p:nvPr>
            <p:ph type="dt" sz="half" idx="10"/>
          </p:nvPr>
        </p:nvSpPr>
        <p:spPr/>
        <p:txBody>
          <a:bodyPr/>
          <a:lstStyle/>
          <a:p>
            <a:fld id="{BB1A7C98-9BC9-074F-923E-FA19670D18A4}" type="datetimeFigureOut">
              <a:rPr lang="en-US" smtClean="0"/>
              <a:t>6/1/20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BD652A9-7385-D247-9818-84A740F856BC}" type="slidenum">
              <a:rPr lang="en-US" smtClean="0"/>
              <a:t>‹#›</a:t>
            </a:fld>
            <a:endParaRPr lang="en-US"/>
          </a:p>
        </p:txBody>
      </p:sp>
    </p:spTree>
    <p:extLst>
      <p:ext uri="{BB962C8B-B14F-4D97-AF65-F5344CB8AC3E}">
        <p14:creationId xmlns:p14="http://schemas.microsoft.com/office/powerpoint/2010/main" val="17119319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smtClean="0"/>
              <a:t>Click to edit Master title style</a:t>
            </a:r>
            <a:endParaRPr lang="en-US"/>
          </a:p>
        </p:txBody>
      </p:sp>
      <p:sp>
        <p:nvSpPr>
          <p:cNvPr id="3" name="Date Placeholder 2"/>
          <p:cNvSpPr>
            <a:spLocks noGrp="1"/>
          </p:cNvSpPr>
          <p:nvPr>
            <p:ph type="dt" sz="half" idx="10"/>
          </p:nvPr>
        </p:nvSpPr>
        <p:spPr/>
        <p:txBody>
          <a:bodyPr/>
          <a:lstStyle/>
          <a:p>
            <a:fld id="{BB1A7C98-9BC9-074F-923E-FA19670D18A4}" type="datetimeFigureOut">
              <a:rPr lang="en-US" smtClean="0"/>
              <a:t>6/1/20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BD652A9-7385-D247-9818-84A740F856BC}" type="slidenum">
              <a:rPr lang="en-US" smtClean="0"/>
              <a:t>‹#›</a:t>
            </a:fld>
            <a:endParaRPr lang="en-US"/>
          </a:p>
        </p:txBody>
      </p:sp>
    </p:spTree>
    <p:extLst>
      <p:ext uri="{BB962C8B-B14F-4D97-AF65-F5344CB8AC3E}">
        <p14:creationId xmlns:p14="http://schemas.microsoft.com/office/powerpoint/2010/main" val="34851028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B1A7C98-9BC9-074F-923E-FA19670D18A4}" type="datetimeFigureOut">
              <a:rPr lang="en-US" smtClean="0"/>
              <a:t>6/1/20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BD652A9-7385-D247-9818-84A740F856BC}" type="slidenum">
              <a:rPr lang="en-US" smtClean="0"/>
              <a:t>‹#›</a:t>
            </a:fld>
            <a:endParaRPr lang="en-US"/>
          </a:p>
        </p:txBody>
      </p:sp>
    </p:spTree>
    <p:extLst>
      <p:ext uri="{BB962C8B-B14F-4D97-AF65-F5344CB8AC3E}">
        <p14:creationId xmlns:p14="http://schemas.microsoft.com/office/powerpoint/2010/main" val="17107524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x-none"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x-none" smtClean="0"/>
              <a:t>Click to edit Master text styles</a:t>
            </a:r>
          </a:p>
        </p:txBody>
      </p:sp>
      <p:sp>
        <p:nvSpPr>
          <p:cNvPr id="5" name="Date Placeholder 4"/>
          <p:cNvSpPr>
            <a:spLocks noGrp="1"/>
          </p:cNvSpPr>
          <p:nvPr>
            <p:ph type="dt" sz="half" idx="10"/>
          </p:nvPr>
        </p:nvSpPr>
        <p:spPr/>
        <p:txBody>
          <a:bodyPr/>
          <a:lstStyle/>
          <a:p>
            <a:fld id="{BB1A7C98-9BC9-074F-923E-FA19670D18A4}" type="datetimeFigureOut">
              <a:rPr lang="en-US" smtClean="0"/>
              <a:t>6/1/20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BD652A9-7385-D247-9818-84A740F856BC}" type="slidenum">
              <a:rPr lang="en-US" smtClean="0"/>
              <a:t>‹#›</a:t>
            </a:fld>
            <a:endParaRPr lang="en-US"/>
          </a:p>
        </p:txBody>
      </p:sp>
    </p:spTree>
    <p:extLst>
      <p:ext uri="{BB962C8B-B14F-4D97-AF65-F5344CB8AC3E}">
        <p14:creationId xmlns:p14="http://schemas.microsoft.com/office/powerpoint/2010/main" val="18308553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x-none"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x-none" smtClean="0"/>
              <a:t>Click to edit Master text styles</a:t>
            </a:r>
          </a:p>
        </p:txBody>
      </p:sp>
      <p:sp>
        <p:nvSpPr>
          <p:cNvPr id="5" name="Date Placeholder 4"/>
          <p:cNvSpPr>
            <a:spLocks noGrp="1"/>
          </p:cNvSpPr>
          <p:nvPr>
            <p:ph type="dt" sz="half" idx="10"/>
          </p:nvPr>
        </p:nvSpPr>
        <p:spPr/>
        <p:txBody>
          <a:bodyPr/>
          <a:lstStyle/>
          <a:p>
            <a:fld id="{BB1A7C98-9BC9-074F-923E-FA19670D18A4}" type="datetimeFigureOut">
              <a:rPr lang="en-US" smtClean="0"/>
              <a:t>6/1/20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BD652A9-7385-D247-9818-84A740F856BC}" type="slidenum">
              <a:rPr lang="en-US" smtClean="0"/>
              <a:t>‹#›</a:t>
            </a:fld>
            <a:endParaRPr lang="en-US"/>
          </a:p>
        </p:txBody>
      </p:sp>
    </p:spTree>
    <p:extLst>
      <p:ext uri="{BB962C8B-B14F-4D97-AF65-F5344CB8AC3E}">
        <p14:creationId xmlns:p14="http://schemas.microsoft.com/office/powerpoint/2010/main" val="111524991"/>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x-none"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B1A7C98-9BC9-074F-923E-FA19670D18A4}" type="datetimeFigureOut">
              <a:rPr lang="en-US" smtClean="0"/>
              <a:t>6/1/20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BD652A9-7385-D247-9818-84A740F856BC}" type="slidenum">
              <a:rPr lang="en-US" smtClean="0"/>
              <a:t>‹#›</a:t>
            </a:fld>
            <a:endParaRPr lang="en-US"/>
          </a:p>
        </p:txBody>
      </p:sp>
    </p:spTree>
    <p:extLst>
      <p:ext uri="{BB962C8B-B14F-4D97-AF65-F5344CB8AC3E}">
        <p14:creationId xmlns:p14="http://schemas.microsoft.com/office/powerpoint/2010/main" val="45420664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ithub.com/sgpy/foconnect/tree/HongKong"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3.png"/><Relationship Id="rId3" Type="http://schemas.openxmlformats.org/officeDocument/2006/relationships/image" Target="../media/image44.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 Id="rId3"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hyperlink" Target="https://github.com/vinta/awesome-python" TargetMode="External"/><Relationship Id="rId4"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Introduction to Python</a:t>
            </a:r>
            <a:endParaRPr lang="en-US" dirty="0"/>
          </a:p>
        </p:txBody>
      </p:sp>
      <p:sp>
        <p:nvSpPr>
          <p:cNvPr id="3" name="Subtitle 2"/>
          <p:cNvSpPr>
            <a:spLocks noGrp="1"/>
          </p:cNvSpPr>
          <p:nvPr>
            <p:ph type="subTitle" idx="1"/>
          </p:nvPr>
        </p:nvSpPr>
        <p:spPr/>
        <p:txBody>
          <a:bodyPr/>
          <a:lstStyle/>
          <a:p>
            <a:r>
              <a:rPr lang="en-US" dirty="0" smtClean="0"/>
              <a:t>FO-Technology</a:t>
            </a:r>
          </a:p>
          <a:p>
            <a:r>
              <a:rPr lang="en-US" dirty="0" smtClean="0"/>
              <a:t>Session 1</a:t>
            </a:r>
            <a:endParaRPr lang="en-US" dirty="0"/>
          </a:p>
        </p:txBody>
      </p:sp>
      <p:pic>
        <p:nvPicPr>
          <p:cNvPr id="4" name="Picture 3"/>
          <p:cNvPicPr>
            <a:picLocks noChangeAspect="1"/>
          </p:cNvPicPr>
          <p:nvPr/>
        </p:nvPicPr>
        <p:blipFill>
          <a:blip r:embed="rId2"/>
          <a:stretch>
            <a:fillRect/>
          </a:stretch>
        </p:blipFill>
        <p:spPr>
          <a:xfrm>
            <a:off x="3632878" y="681546"/>
            <a:ext cx="1762442" cy="1448879"/>
          </a:xfrm>
          <a:prstGeom prst="rect">
            <a:avLst/>
          </a:prstGeom>
        </p:spPr>
      </p:pic>
    </p:spTree>
    <p:extLst>
      <p:ext uri="{BB962C8B-B14F-4D97-AF65-F5344CB8AC3E}">
        <p14:creationId xmlns:p14="http://schemas.microsoft.com/office/powerpoint/2010/main" val="23415853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First “Hello World!”</a:t>
            </a:r>
            <a:endParaRPr lang="en-US" sz="3600" dirty="0"/>
          </a:p>
        </p:txBody>
      </p:sp>
      <p:pic>
        <p:nvPicPr>
          <p:cNvPr id="4" name="Picture 3"/>
          <p:cNvPicPr>
            <a:picLocks noChangeAspect="1"/>
          </p:cNvPicPr>
          <p:nvPr/>
        </p:nvPicPr>
        <p:blipFill>
          <a:blip r:embed="rId2"/>
          <a:stretch>
            <a:fillRect/>
          </a:stretch>
        </p:blipFill>
        <p:spPr>
          <a:xfrm>
            <a:off x="758384" y="1708737"/>
            <a:ext cx="7628360" cy="3215775"/>
          </a:xfrm>
          <a:prstGeom prst="rect">
            <a:avLst/>
          </a:prstGeom>
        </p:spPr>
      </p:pic>
    </p:spTree>
    <p:extLst>
      <p:ext uri="{BB962C8B-B14F-4D97-AF65-F5344CB8AC3E}">
        <p14:creationId xmlns:p14="http://schemas.microsoft.com/office/powerpoint/2010/main" val="36015719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First “Hello World!”</a:t>
            </a:r>
            <a:endParaRPr lang="en-US" sz="3600" dirty="0"/>
          </a:p>
        </p:txBody>
      </p:sp>
      <p:pic>
        <p:nvPicPr>
          <p:cNvPr id="3" name="Picture 2"/>
          <p:cNvPicPr>
            <a:picLocks noChangeAspect="1"/>
          </p:cNvPicPr>
          <p:nvPr/>
        </p:nvPicPr>
        <p:blipFill>
          <a:blip r:embed="rId2"/>
          <a:stretch>
            <a:fillRect/>
          </a:stretch>
        </p:blipFill>
        <p:spPr>
          <a:xfrm>
            <a:off x="457200" y="1335128"/>
            <a:ext cx="7784849" cy="4376457"/>
          </a:xfrm>
          <a:prstGeom prst="rect">
            <a:avLst/>
          </a:prstGeom>
        </p:spPr>
      </p:pic>
    </p:spTree>
    <p:extLst>
      <p:ext uri="{BB962C8B-B14F-4D97-AF65-F5344CB8AC3E}">
        <p14:creationId xmlns:p14="http://schemas.microsoft.com/office/powerpoint/2010/main" val="5403651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758383" y="952764"/>
            <a:ext cx="7829081" cy="4739204"/>
          </a:xfrm>
          <a:prstGeom prst="rect">
            <a:avLst/>
          </a:prstGeom>
        </p:spPr>
      </p:pic>
    </p:spTree>
    <p:extLst>
      <p:ext uri="{BB962C8B-B14F-4D97-AF65-F5344CB8AC3E}">
        <p14:creationId xmlns:p14="http://schemas.microsoft.com/office/powerpoint/2010/main" val="28758679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11680" y="409859"/>
            <a:ext cx="7492461" cy="5560504"/>
          </a:xfrm>
          <a:prstGeom prst="rect">
            <a:avLst/>
          </a:prstGeom>
        </p:spPr>
      </p:pic>
    </p:spTree>
    <p:extLst>
      <p:ext uri="{BB962C8B-B14F-4D97-AF65-F5344CB8AC3E}">
        <p14:creationId xmlns:p14="http://schemas.microsoft.com/office/powerpoint/2010/main" val="19027272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685286" y="1325993"/>
            <a:ext cx="7372950" cy="4155840"/>
          </a:xfrm>
          <a:prstGeom prst="rect">
            <a:avLst/>
          </a:prstGeom>
        </p:spPr>
      </p:pic>
    </p:spTree>
    <p:extLst>
      <p:ext uri="{BB962C8B-B14F-4D97-AF65-F5344CB8AC3E}">
        <p14:creationId xmlns:p14="http://schemas.microsoft.com/office/powerpoint/2010/main" val="4836844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11680" y="1093946"/>
            <a:ext cx="8069409" cy="4378749"/>
          </a:xfrm>
          <a:prstGeom prst="rect">
            <a:avLst/>
          </a:prstGeom>
        </p:spPr>
      </p:pic>
    </p:spTree>
    <p:extLst>
      <p:ext uri="{BB962C8B-B14F-4D97-AF65-F5344CB8AC3E}">
        <p14:creationId xmlns:p14="http://schemas.microsoft.com/office/powerpoint/2010/main" val="34229130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813206" y="1460500"/>
            <a:ext cx="7604993" cy="3272148"/>
          </a:xfrm>
          <a:prstGeom prst="rect">
            <a:avLst/>
          </a:prstGeom>
        </p:spPr>
      </p:pic>
    </p:spTree>
    <p:extLst>
      <p:ext uri="{BB962C8B-B14F-4D97-AF65-F5344CB8AC3E}">
        <p14:creationId xmlns:p14="http://schemas.microsoft.com/office/powerpoint/2010/main" val="24931062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685800" y="2130425"/>
            <a:ext cx="7772400" cy="1470025"/>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smtClean="0"/>
              <a:t>Quiz Time</a:t>
            </a:r>
            <a:endParaRPr lang="en-US" dirty="0"/>
          </a:p>
        </p:txBody>
      </p:sp>
    </p:spTree>
    <p:extLst>
      <p:ext uri="{BB962C8B-B14F-4D97-AF65-F5344CB8AC3E}">
        <p14:creationId xmlns:p14="http://schemas.microsoft.com/office/powerpoint/2010/main" val="12799608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t>Swap values of 2 variables?</a:t>
            </a:r>
            <a:endParaRPr lang="en-US" sz="3200" dirty="0"/>
          </a:p>
        </p:txBody>
      </p:sp>
      <p:pic>
        <p:nvPicPr>
          <p:cNvPr id="4" name="Picture 3"/>
          <p:cNvPicPr>
            <a:picLocks noChangeAspect="1"/>
          </p:cNvPicPr>
          <p:nvPr/>
        </p:nvPicPr>
        <p:blipFill>
          <a:blip r:embed="rId2"/>
          <a:stretch>
            <a:fillRect/>
          </a:stretch>
        </p:blipFill>
        <p:spPr>
          <a:xfrm>
            <a:off x="1750128" y="2602855"/>
            <a:ext cx="5448300" cy="1968500"/>
          </a:xfrm>
          <a:prstGeom prst="rect">
            <a:avLst/>
          </a:prstGeom>
        </p:spPr>
      </p:pic>
    </p:spTree>
    <p:extLst>
      <p:ext uri="{BB962C8B-B14F-4D97-AF65-F5344CB8AC3E}">
        <p14:creationId xmlns:p14="http://schemas.microsoft.com/office/powerpoint/2010/main" val="31452394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t>What is a List?</a:t>
            </a:r>
            <a:endParaRPr lang="en-US" sz="3200" dirty="0"/>
          </a:p>
        </p:txBody>
      </p:sp>
      <p:sp>
        <p:nvSpPr>
          <p:cNvPr id="3" name="Content Placeholder 2"/>
          <p:cNvSpPr>
            <a:spLocks noGrp="1"/>
          </p:cNvSpPr>
          <p:nvPr>
            <p:ph idx="1"/>
          </p:nvPr>
        </p:nvSpPr>
        <p:spPr>
          <a:xfrm>
            <a:off x="457200" y="1600200"/>
            <a:ext cx="8229600" cy="4237951"/>
          </a:xfrm>
        </p:spPr>
        <p:txBody>
          <a:bodyPr/>
          <a:lstStyle/>
          <a:p>
            <a:r>
              <a:rPr lang="en-US" sz="2800" dirty="0" smtClean="0">
                <a:solidFill>
                  <a:srgbClr val="00FF00"/>
                </a:solidFill>
              </a:rPr>
              <a:t>A </a:t>
            </a:r>
            <a:r>
              <a:rPr lang="en-US" sz="2800" dirty="0" smtClean="0">
                <a:solidFill>
                  <a:srgbClr val="FF7F00"/>
                </a:solidFill>
              </a:rPr>
              <a:t>List</a:t>
            </a:r>
            <a:r>
              <a:rPr lang="en-US" sz="2800" dirty="0" smtClean="0">
                <a:solidFill>
                  <a:srgbClr val="00FF00"/>
                </a:solidFill>
              </a:rPr>
              <a:t> is a kind of </a:t>
            </a:r>
            <a:r>
              <a:rPr lang="en-US" sz="2800" dirty="0" smtClean="0">
                <a:solidFill>
                  <a:srgbClr val="FF00FF"/>
                </a:solidFill>
              </a:rPr>
              <a:t>Collection</a:t>
            </a:r>
          </a:p>
          <a:p>
            <a:r>
              <a:rPr lang="en-US" sz="2800" dirty="0" smtClean="0"/>
              <a:t>A </a:t>
            </a:r>
            <a:r>
              <a:rPr lang="en-US" sz="2800" dirty="0" smtClean="0">
                <a:solidFill>
                  <a:srgbClr val="FF00FF"/>
                </a:solidFill>
              </a:rPr>
              <a:t>collection</a:t>
            </a:r>
            <a:r>
              <a:rPr lang="en-US" sz="2800" dirty="0" smtClean="0"/>
              <a:t> allows us to put many values in a single </a:t>
            </a:r>
            <a:r>
              <a:rPr lang="ja-JP" altLang="en-US" sz="2800" dirty="0" smtClean="0">
                <a:latin typeface="Arial"/>
              </a:rPr>
              <a:t>“</a:t>
            </a:r>
            <a:r>
              <a:rPr lang="en-US" sz="2800" dirty="0" smtClean="0">
                <a:solidFill>
                  <a:srgbClr val="00FF00"/>
                </a:solidFill>
              </a:rPr>
              <a:t>variable</a:t>
            </a:r>
            <a:r>
              <a:rPr lang="ja-JP" altLang="en-US" sz="2800" dirty="0" smtClean="0">
                <a:latin typeface="Arial"/>
              </a:rPr>
              <a:t>”</a:t>
            </a:r>
          </a:p>
          <a:p>
            <a:r>
              <a:rPr lang="en-US" sz="2800" dirty="0"/>
              <a:t>A </a:t>
            </a:r>
            <a:r>
              <a:rPr lang="en-US" sz="2800" dirty="0">
                <a:solidFill>
                  <a:srgbClr val="FF7F00"/>
                </a:solidFill>
              </a:rPr>
              <a:t>list</a:t>
            </a:r>
            <a:r>
              <a:rPr lang="en-US" sz="2800" dirty="0"/>
              <a:t> element can be any Python object - even </a:t>
            </a:r>
            <a:r>
              <a:rPr lang="en-US" sz="2800" dirty="0">
                <a:solidFill>
                  <a:srgbClr val="00FFFF"/>
                </a:solidFill>
              </a:rPr>
              <a:t>another </a:t>
            </a:r>
            <a:r>
              <a:rPr lang="en-US" sz="2800" dirty="0" smtClean="0">
                <a:solidFill>
                  <a:srgbClr val="00FFFF"/>
                </a:solidFill>
              </a:rPr>
              <a:t>list</a:t>
            </a:r>
          </a:p>
          <a:p>
            <a:r>
              <a:rPr lang="en-US" sz="2800" dirty="0"/>
              <a:t>A </a:t>
            </a:r>
            <a:r>
              <a:rPr lang="en-US" sz="2800" dirty="0">
                <a:solidFill>
                  <a:srgbClr val="FF7F00"/>
                </a:solidFill>
              </a:rPr>
              <a:t>list</a:t>
            </a:r>
            <a:r>
              <a:rPr lang="en-US" sz="2800" dirty="0"/>
              <a:t> can be empty</a:t>
            </a:r>
          </a:p>
          <a:p>
            <a:endParaRPr lang="en-US" sz="2800" dirty="0"/>
          </a:p>
          <a:p>
            <a:endParaRPr lang="en-US" dirty="0" smtClean="0"/>
          </a:p>
          <a:p>
            <a:endParaRPr lang="en-US" dirty="0"/>
          </a:p>
        </p:txBody>
      </p:sp>
    </p:spTree>
    <p:extLst>
      <p:ext uri="{BB962C8B-B14F-4D97-AF65-F5344CB8AC3E}">
        <p14:creationId xmlns:p14="http://schemas.microsoft.com/office/powerpoint/2010/main" val="26222821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About the team</a:t>
            </a:r>
            <a:endParaRPr lang="en-US" sz="3600" dirty="0"/>
          </a:p>
        </p:txBody>
      </p:sp>
      <p:sp>
        <p:nvSpPr>
          <p:cNvPr id="3" name="Content Placeholder 2"/>
          <p:cNvSpPr>
            <a:spLocks noGrp="1"/>
          </p:cNvSpPr>
          <p:nvPr>
            <p:ph idx="1"/>
          </p:nvPr>
        </p:nvSpPr>
        <p:spPr>
          <a:xfrm>
            <a:off x="457200" y="1600201"/>
            <a:ext cx="7300238" cy="3598404"/>
          </a:xfrm>
        </p:spPr>
        <p:txBody>
          <a:bodyPr/>
          <a:lstStyle/>
          <a:p>
            <a:r>
              <a:rPr lang="en-US" sz="2000" dirty="0" smtClean="0"/>
              <a:t>Can Lu</a:t>
            </a:r>
          </a:p>
          <a:p>
            <a:r>
              <a:rPr lang="en-US" sz="2000" dirty="0" smtClean="0"/>
              <a:t>Ivan Yu</a:t>
            </a:r>
          </a:p>
          <a:p>
            <a:r>
              <a:rPr lang="en-US" sz="2000" dirty="0" smtClean="0"/>
              <a:t>Karen Lobo</a:t>
            </a:r>
          </a:p>
          <a:p>
            <a:r>
              <a:rPr lang="en-US" sz="2000" dirty="0" smtClean="0"/>
              <a:t>Pengfei </a:t>
            </a:r>
            <a:r>
              <a:rPr lang="en-US" sz="2000" dirty="0" smtClean="0"/>
              <a:t>Shan</a:t>
            </a:r>
            <a:endParaRPr lang="en-US" sz="2000" dirty="0" smtClean="0"/>
          </a:p>
          <a:p>
            <a:r>
              <a:rPr lang="en-US" sz="2000" dirty="0" smtClean="0"/>
              <a:t>Qiaona Hong</a:t>
            </a:r>
          </a:p>
          <a:p>
            <a:pPr marL="0" indent="0">
              <a:buNone/>
            </a:pPr>
            <a:endParaRPr lang="en-US" dirty="0"/>
          </a:p>
          <a:p>
            <a:endParaRPr lang="en-US" dirty="0" smtClean="0"/>
          </a:p>
          <a:p>
            <a:endParaRPr lang="en-US" dirty="0"/>
          </a:p>
        </p:txBody>
      </p:sp>
    </p:spTree>
    <p:extLst>
      <p:ext uri="{BB962C8B-B14F-4D97-AF65-F5344CB8AC3E}">
        <p14:creationId xmlns:p14="http://schemas.microsoft.com/office/powerpoint/2010/main" val="9846866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2"/>
          <a:stretch>
            <a:fillRect/>
          </a:stretch>
        </p:blipFill>
        <p:spPr>
          <a:xfrm>
            <a:off x="201017" y="1066801"/>
            <a:ext cx="8716838" cy="4499376"/>
          </a:xfrm>
          <a:prstGeom prst="rect">
            <a:avLst/>
          </a:prstGeom>
        </p:spPr>
      </p:pic>
    </p:spTree>
    <p:extLst>
      <p:ext uri="{BB962C8B-B14F-4D97-AF65-F5344CB8AC3E}">
        <p14:creationId xmlns:p14="http://schemas.microsoft.com/office/powerpoint/2010/main" val="41869168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38583" y="1237932"/>
            <a:ext cx="8524954" cy="3750535"/>
          </a:xfrm>
          <a:prstGeom prst="rect">
            <a:avLst/>
          </a:prstGeom>
        </p:spPr>
      </p:pic>
    </p:spTree>
    <p:extLst>
      <p:ext uri="{BB962C8B-B14F-4D97-AF65-F5344CB8AC3E}">
        <p14:creationId xmlns:p14="http://schemas.microsoft.com/office/powerpoint/2010/main" val="2822552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11172" y="1060773"/>
            <a:ext cx="8360490" cy="4169331"/>
          </a:xfrm>
          <a:prstGeom prst="rect">
            <a:avLst/>
          </a:prstGeom>
        </p:spPr>
      </p:pic>
    </p:spTree>
    <p:extLst>
      <p:ext uri="{BB962C8B-B14F-4D97-AF65-F5344CB8AC3E}">
        <p14:creationId xmlns:p14="http://schemas.microsoft.com/office/powerpoint/2010/main" val="1045223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20797" y="2220142"/>
            <a:ext cx="7329029" cy="2821592"/>
          </a:xfrm>
          <a:prstGeom prst="rect">
            <a:avLst/>
          </a:prstGeom>
        </p:spPr>
      </p:pic>
      <p:sp>
        <p:nvSpPr>
          <p:cNvPr id="5" name="Title 1"/>
          <p:cNvSpPr>
            <a:spLocks noGrp="1"/>
          </p:cNvSpPr>
          <p:nvPr>
            <p:ph type="title"/>
          </p:nvPr>
        </p:nvSpPr>
        <p:spPr>
          <a:xfrm>
            <a:off x="457200" y="846138"/>
            <a:ext cx="8229600" cy="1143000"/>
          </a:xfrm>
        </p:spPr>
        <p:txBody>
          <a:bodyPr>
            <a:normAutofit/>
          </a:bodyPr>
          <a:lstStyle/>
          <a:p>
            <a:r>
              <a:rPr lang="en-US" sz="3200" dirty="0" smtClean="0"/>
              <a:t>List indexing</a:t>
            </a:r>
            <a:endParaRPr lang="en-US" sz="3200" dirty="0"/>
          </a:p>
        </p:txBody>
      </p:sp>
    </p:spTree>
    <p:extLst>
      <p:ext uri="{BB962C8B-B14F-4D97-AF65-F5344CB8AC3E}">
        <p14:creationId xmlns:p14="http://schemas.microsoft.com/office/powerpoint/2010/main" val="10043401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37566" y="711200"/>
            <a:ext cx="8634212" cy="5117814"/>
          </a:xfrm>
          <a:prstGeom prst="rect">
            <a:avLst/>
          </a:prstGeom>
        </p:spPr>
      </p:pic>
    </p:spTree>
    <p:extLst>
      <p:ext uri="{BB962C8B-B14F-4D97-AF65-F5344CB8AC3E}">
        <p14:creationId xmlns:p14="http://schemas.microsoft.com/office/powerpoint/2010/main" val="8739396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47721" y="1114946"/>
            <a:ext cx="8378764" cy="4490580"/>
          </a:xfrm>
          <a:prstGeom prst="rect">
            <a:avLst/>
          </a:prstGeom>
        </p:spPr>
      </p:pic>
    </p:spTree>
    <p:extLst>
      <p:ext uri="{BB962C8B-B14F-4D97-AF65-F5344CB8AC3E}">
        <p14:creationId xmlns:p14="http://schemas.microsoft.com/office/powerpoint/2010/main" val="33847136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493406" y="1217646"/>
            <a:ext cx="8168610" cy="3998545"/>
          </a:xfrm>
          <a:prstGeom prst="rect">
            <a:avLst/>
          </a:prstGeom>
        </p:spPr>
      </p:pic>
    </p:spTree>
    <p:extLst>
      <p:ext uri="{BB962C8B-B14F-4D97-AF65-F5344CB8AC3E}">
        <p14:creationId xmlns:p14="http://schemas.microsoft.com/office/powerpoint/2010/main" val="40770681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02544" y="1281600"/>
            <a:ext cx="8287392" cy="4056689"/>
          </a:xfrm>
          <a:prstGeom prst="rect">
            <a:avLst/>
          </a:prstGeom>
        </p:spPr>
      </p:pic>
    </p:spTree>
    <p:extLst>
      <p:ext uri="{BB962C8B-B14F-4D97-AF65-F5344CB8AC3E}">
        <p14:creationId xmlns:p14="http://schemas.microsoft.com/office/powerpoint/2010/main" val="5542577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858892" y="1830735"/>
            <a:ext cx="7803124" cy="1883154"/>
          </a:xfrm>
          <a:prstGeom prst="rect">
            <a:avLst/>
          </a:prstGeom>
        </p:spPr>
      </p:pic>
    </p:spTree>
    <p:extLst>
      <p:ext uri="{BB962C8B-B14F-4D97-AF65-F5344CB8AC3E}">
        <p14:creationId xmlns:p14="http://schemas.microsoft.com/office/powerpoint/2010/main" val="375451983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Slide Number Placeholder 5"/>
          <p:cNvSpPr>
            <a:spLocks noGrp="1"/>
          </p:cNvSpPr>
          <p:nvPr>
            <p:ph type="sldNum" sz="quarter" idx="12"/>
          </p:nvPr>
        </p:nvSpPr>
        <p:spPr>
          <a:noFill/>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C2E8FD90-C0DB-8C4B-99E6-8F87996450E2}" type="slidenum">
              <a:rPr lang="en-US"/>
              <a:pPr eaLnBrk="1" hangingPunct="1"/>
              <a:t>29</a:t>
            </a:fld>
            <a:endParaRPr lang="en-US"/>
          </a:p>
        </p:txBody>
      </p:sp>
      <p:sp>
        <p:nvSpPr>
          <p:cNvPr id="71683" name="Rectangle 2"/>
          <p:cNvSpPr>
            <a:spLocks noGrp="1" noChangeArrowheads="1"/>
          </p:cNvSpPr>
          <p:nvPr>
            <p:ph type="title"/>
          </p:nvPr>
        </p:nvSpPr>
        <p:spPr/>
        <p:txBody>
          <a:bodyPr>
            <a:normAutofit/>
          </a:bodyPr>
          <a:lstStyle/>
          <a:p>
            <a:pPr eaLnBrk="1" hangingPunct="1"/>
            <a:r>
              <a:rPr lang="en-US" sz="3200" dirty="0" smtClean="0">
                <a:latin typeface="Arial" charset="0"/>
              </a:rPr>
              <a:t>What is a Dictionary</a:t>
            </a:r>
            <a:endParaRPr lang="en-US" sz="3200" dirty="0">
              <a:latin typeface="Arial" charset="0"/>
            </a:endParaRPr>
          </a:p>
        </p:txBody>
      </p:sp>
      <p:sp>
        <p:nvSpPr>
          <p:cNvPr id="71684" name="Rectangle 3"/>
          <p:cNvSpPr>
            <a:spLocks noGrp="1" noChangeArrowheads="1"/>
          </p:cNvSpPr>
          <p:nvPr>
            <p:ph type="body" idx="1"/>
          </p:nvPr>
        </p:nvSpPr>
        <p:spPr/>
        <p:txBody>
          <a:bodyPr>
            <a:normAutofit/>
          </a:bodyPr>
          <a:lstStyle/>
          <a:p>
            <a:pPr eaLnBrk="1" hangingPunct="1"/>
            <a:r>
              <a:rPr lang="en-US" sz="2400" dirty="0" smtClean="0">
                <a:latin typeface="Arial" charset="0"/>
              </a:rPr>
              <a:t>Similar to look up tables</a:t>
            </a:r>
          </a:p>
          <a:p>
            <a:pPr eaLnBrk="1" hangingPunct="1"/>
            <a:endParaRPr lang="en-US" sz="2400" dirty="0">
              <a:latin typeface="Arial" charset="0"/>
            </a:endParaRPr>
          </a:p>
          <a:p>
            <a:pPr eaLnBrk="1" hangingPunct="1"/>
            <a:r>
              <a:rPr lang="en-US" sz="2400" dirty="0">
                <a:latin typeface="Arial" charset="0"/>
              </a:rPr>
              <a:t>Some languages call them associative arrays or </a:t>
            </a:r>
            <a:r>
              <a:rPr lang="en-US" sz="2400" dirty="0" smtClean="0">
                <a:latin typeface="Arial" charset="0"/>
              </a:rPr>
              <a:t>hash tables.</a:t>
            </a:r>
          </a:p>
          <a:p>
            <a:pPr eaLnBrk="1" hangingPunct="1"/>
            <a:endParaRPr lang="en-US" sz="2400" dirty="0">
              <a:latin typeface="Arial" charset="0"/>
            </a:endParaRPr>
          </a:p>
          <a:p>
            <a:pPr eaLnBrk="1" hangingPunct="1"/>
            <a:r>
              <a:rPr lang="en-US" sz="2400" dirty="0">
                <a:latin typeface="Arial" charset="0"/>
              </a:rPr>
              <a:t>Unlike sequences (lists, strings, tuples) which are indexed by an ordered range of values, dictionaries are indexed by </a:t>
            </a:r>
            <a:r>
              <a:rPr lang="en-US" sz="2400" i="1" dirty="0" smtClean="0">
                <a:solidFill>
                  <a:srgbClr val="FF0000"/>
                </a:solidFill>
                <a:latin typeface="Arial" charset="0"/>
              </a:rPr>
              <a:t>keys</a:t>
            </a:r>
          </a:p>
          <a:p>
            <a:pPr eaLnBrk="1" hangingPunct="1"/>
            <a:endParaRPr lang="en-US" sz="2400" i="1" dirty="0">
              <a:latin typeface="Arial" charset="0"/>
            </a:endParaRPr>
          </a:p>
          <a:p>
            <a:pPr eaLnBrk="1" hangingPunct="1"/>
            <a:r>
              <a:rPr lang="en-US" sz="2400" dirty="0">
                <a:latin typeface="Arial" charset="0"/>
              </a:rPr>
              <a:t>Items are retrieved according to their </a:t>
            </a:r>
            <a:r>
              <a:rPr lang="en-US" sz="2400" i="1" dirty="0">
                <a:solidFill>
                  <a:srgbClr val="FF0000"/>
                </a:solidFill>
                <a:latin typeface="Arial" charset="0"/>
              </a:rPr>
              <a:t>keys</a:t>
            </a:r>
            <a:r>
              <a:rPr lang="en-US" sz="2400" dirty="0" smtClean="0">
                <a:latin typeface="Arial" charset="0"/>
              </a:rPr>
              <a:t>.</a:t>
            </a:r>
            <a:endParaRPr lang="en-US" sz="2400" dirty="0">
              <a:latin typeface="Arial" charset="0"/>
            </a:endParaRPr>
          </a:p>
        </p:txBody>
      </p:sp>
    </p:spTree>
    <p:extLst>
      <p:ext uri="{BB962C8B-B14F-4D97-AF65-F5344CB8AC3E}">
        <p14:creationId xmlns:p14="http://schemas.microsoft.com/office/powerpoint/2010/main" val="37404266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t>Agenda</a:t>
            </a:r>
            <a:endParaRPr lang="en-US" sz="3200" dirty="0"/>
          </a:p>
        </p:txBody>
      </p:sp>
      <p:sp>
        <p:nvSpPr>
          <p:cNvPr id="3" name="Content Placeholder 2"/>
          <p:cNvSpPr>
            <a:spLocks noGrp="1"/>
          </p:cNvSpPr>
          <p:nvPr>
            <p:ph idx="1"/>
          </p:nvPr>
        </p:nvSpPr>
        <p:spPr/>
        <p:txBody>
          <a:bodyPr>
            <a:normAutofit/>
          </a:bodyPr>
          <a:lstStyle/>
          <a:p>
            <a:r>
              <a:rPr lang="en-US" sz="2000" dirty="0" smtClean="0"/>
              <a:t>Anaconda installation and configurations (15 mins)</a:t>
            </a:r>
          </a:p>
          <a:p>
            <a:r>
              <a:rPr lang="en-US" sz="2000" dirty="0" smtClean="0"/>
              <a:t>VS Code and extensions installation (10 mins)</a:t>
            </a:r>
          </a:p>
          <a:p>
            <a:r>
              <a:rPr lang="en-US" sz="2000" dirty="0" smtClean="0"/>
              <a:t>Download Github repository: </a:t>
            </a:r>
            <a:r>
              <a:rPr lang="en-US" sz="2000" u="sng" dirty="0" smtClean="0">
                <a:hlinkClick r:id="rId2"/>
              </a:rPr>
              <a:t>http://github.com</a:t>
            </a:r>
            <a:r>
              <a:rPr lang="en-US" sz="2000" u="sng" dirty="0">
                <a:hlinkClick r:id="rId2"/>
              </a:rPr>
              <a:t>/sgpy/foconnect/tree/HongKong</a:t>
            </a:r>
            <a:endParaRPr lang="en-US" sz="2000" dirty="0" smtClean="0"/>
          </a:p>
          <a:p>
            <a:r>
              <a:rPr lang="en-US" sz="2000" dirty="0" smtClean="0"/>
              <a:t>First “Hello World!”</a:t>
            </a:r>
          </a:p>
          <a:p>
            <a:r>
              <a:rPr lang="en-US" sz="2000" dirty="0" smtClean="0"/>
              <a:t>Python basics:</a:t>
            </a:r>
          </a:p>
          <a:p>
            <a:pPr marL="914400" lvl="1" indent="-457200">
              <a:buFont typeface="+mj-lt"/>
              <a:buAutoNum type="alphaLcPeriod"/>
            </a:pPr>
            <a:r>
              <a:rPr lang="en-US" sz="2000" dirty="0" smtClean="0"/>
              <a:t>Variables</a:t>
            </a:r>
          </a:p>
          <a:p>
            <a:pPr marL="914400" lvl="1" indent="-457200">
              <a:buFont typeface="+mj-lt"/>
              <a:buAutoNum type="alphaLcPeriod"/>
            </a:pPr>
            <a:r>
              <a:rPr lang="en-US" sz="2000" dirty="0" smtClean="0"/>
              <a:t>List</a:t>
            </a:r>
          </a:p>
          <a:p>
            <a:pPr marL="914400" lvl="1" indent="-457200">
              <a:buFont typeface="+mj-lt"/>
              <a:buAutoNum type="alphaLcPeriod"/>
            </a:pPr>
            <a:r>
              <a:rPr lang="en-US" sz="2000" dirty="0" smtClean="0"/>
              <a:t>Dictionary</a:t>
            </a:r>
          </a:p>
          <a:p>
            <a:r>
              <a:rPr lang="en-US" sz="2000" dirty="0" smtClean="0"/>
              <a:t>Plot a chart</a:t>
            </a:r>
          </a:p>
          <a:p>
            <a:r>
              <a:rPr lang="en-US" sz="2000" dirty="0" smtClean="0"/>
              <a:t>Process data with Pandas</a:t>
            </a:r>
            <a:endParaRPr lang="en-US" sz="2000" dirty="0"/>
          </a:p>
        </p:txBody>
      </p:sp>
    </p:spTree>
    <p:extLst>
      <p:ext uri="{BB962C8B-B14F-4D97-AF65-F5344CB8AC3E}">
        <p14:creationId xmlns:p14="http://schemas.microsoft.com/office/powerpoint/2010/main" val="45889572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93406" y="892374"/>
            <a:ext cx="7985867" cy="4793628"/>
          </a:xfrm>
          <a:prstGeom prst="rect">
            <a:avLst/>
          </a:prstGeom>
        </p:spPr>
      </p:pic>
    </p:spTree>
    <p:extLst>
      <p:ext uri="{BB962C8B-B14F-4D97-AF65-F5344CB8AC3E}">
        <p14:creationId xmlns:p14="http://schemas.microsoft.com/office/powerpoint/2010/main" val="7109280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21835" y="1053719"/>
            <a:ext cx="7402750" cy="4574295"/>
          </a:xfrm>
          <a:prstGeom prst="rect">
            <a:avLst/>
          </a:prstGeom>
        </p:spPr>
      </p:pic>
    </p:spTree>
    <p:extLst>
      <p:ext uri="{BB962C8B-B14F-4D97-AF65-F5344CB8AC3E}">
        <p14:creationId xmlns:p14="http://schemas.microsoft.com/office/powerpoint/2010/main" val="1974924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630464" y="889266"/>
            <a:ext cx="7821398" cy="4832985"/>
          </a:xfrm>
          <a:prstGeom prst="rect">
            <a:avLst/>
          </a:prstGeom>
        </p:spPr>
      </p:pic>
    </p:spTree>
    <p:extLst>
      <p:ext uri="{BB962C8B-B14F-4D97-AF65-F5344CB8AC3E}">
        <p14:creationId xmlns:p14="http://schemas.microsoft.com/office/powerpoint/2010/main" val="232792101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94423" y="1540983"/>
            <a:ext cx="7856671" cy="3840349"/>
          </a:xfrm>
          <a:prstGeom prst="rect">
            <a:avLst/>
          </a:prstGeom>
        </p:spPr>
      </p:pic>
    </p:spTree>
    <p:extLst>
      <p:ext uri="{BB962C8B-B14F-4D97-AF65-F5344CB8AC3E}">
        <p14:creationId xmlns:p14="http://schemas.microsoft.com/office/powerpoint/2010/main" val="23603818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621326" y="1138791"/>
            <a:ext cx="7903632" cy="4243974"/>
          </a:xfrm>
          <a:prstGeom prst="rect">
            <a:avLst/>
          </a:prstGeom>
        </p:spPr>
      </p:pic>
    </p:spTree>
    <p:extLst>
      <p:ext uri="{BB962C8B-B14F-4D97-AF65-F5344CB8AC3E}">
        <p14:creationId xmlns:p14="http://schemas.microsoft.com/office/powerpoint/2010/main" val="85557213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685800" y="2130425"/>
            <a:ext cx="7772400" cy="1470025"/>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smtClean="0"/>
              <a:t>Quiz Time</a:t>
            </a:r>
            <a:endParaRPr lang="en-US" dirty="0"/>
          </a:p>
        </p:txBody>
      </p:sp>
    </p:spTree>
    <p:extLst>
      <p:ext uri="{BB962C8B-B14F-4D97-AF65-F5344CB8AC3E}">
        <p14:creationId xmlns:p14="http://schemas.microsoft.com/office/powerpoint/2010/main" val="36103301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849755" y="1496855"/>
            <a:ext cx="7483324" cy="3575701"/>
          </a:xfrm>
          <a:prstGeom prst="rect">
            <a:avLst/>
          </a:prstGeom>
        </p:spPr>
      </p:pic>
    </p:spTree>
    <p:extLst>
      <p:ext uri="{BB962C8B-B14F-4D97-AF65-F5344CB8AC3E}">
        <p14:creationId xmlns:p14="http://schemas.microsoft.com/office/powerpoint/2010/main" val="268534299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39092" y="1036738"/>
            <a:ext cx="8022415" cy="4380145"/>
          </a:xfrm>
          <a:prstGeom prst="rect">
            <a:avLst/>
          </a:prstGeom>
        </p:spPr>
      </p:pic>
    </p:spTree>
    <p:extLst>
      <p:ext uri="{BB962C8B-B14F-4D97-AF65-F5344CB8AC3E}">
        <p14:creationId xmlns:p14="http://schemas.microsoft.com/office/powerpoint/2010/main" val="382731410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93406" y="972334"/>
            <a:ext cx="8186884" cy="4354555"/>
          </a:xfrm>
          <a:prstGeom prst="rect">
            <a:avLst/>
          </a:prstGeom>
        </p:spPr>
      </p:pic>
    </p:spTree>
    <p:extLst>
      <p:ext uri="{BB962C8B-B14F-4D97-AF65-F5344CB8AC3E}">
        <p14:creationId xmlns:p14="http://schemas.microsoft.com/office/powerpoint/2010/main" val="205140465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529955" y="1087728"/>
            <a:ext cx="7898446" cy="3827648"/>
          </a:xfrm>
          <a:prstGeom prst="rect">
            <a:avLst/>
          </a:prstGeom>
        </p:spPr>
      </p:pic>
    </p:spTree>
    <p:extLst>
      <p:ext uri="{BB962C8B-B14F-4D97-AF65-F5344CB8AC3E}">
        <p14:creationId xmlns:p14="http://schemas.microsoft.com/office/powerpoint/2010/main" val="38251541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991951" y="2274838"/>
            <a:ext cx="6409137" cy="2585323"/>
          </a:xfrm>
          <a:prstGeom prst="rect">
            <a:avLst/>
          </a:prstGeom>
        </p:spPr>
        <p:txBody>
          <a:bodyPr wrap="square">
            <a:spAutoFit/>
          </a:bodyPr>
          <a:lstStyle/>
          <a:p>
            <a:r>
              <a:rPr lang="en-US" dirty="0" smtClean="0"/>
              <a:t>Anaconda helps in:</a:t>
            </a:r>
          </a:p>
          <a:p>
            <a:endParaRPr lang="en-US" dirty="0"/>
          </a:p>
          <a:p>
            <a:pPr marL="342900" indent="-342900">
              <a:buFont typeface="+mj-lt"/>
              <a:buAutoNum type="arabicPeriod"/>
            </a:pPr>
            <a:r>
              <a:rPr lang="en-US" dirty="0" smtClean="0"/>
              <a:t>Simplified package management. With the availability of more than 300 libraries for data science, it becomes fairly optimal for any programmer to work on Anaconda for data science.</a:t>
            </a:r>
          </a:p>
          <a:p>
            <a:pPr marL="342900" indent="-342900">
              <a:buFont typeface="+mj-lt"/>
              <a:buAutoNum type="arabicPeriod"/>
            </a:pPr>
            <a:endParaRPr lang="en-US" dirty="0" smtClean="0"/>
          </a:p>
          <a:p>
            <a:pPr marL="342900" indent="-342900">
              <a:buFont typeface="+mj-lt"/>
              <a:buAutoNum type="arabicPeriod"/>
            </a:pPr>
            <a:r>
              <a:rPr lang="en-US" dirty="0" smtClean="0"/>
              <a:t>Deployment. It helps in getting an easily manageable environment setup which can deploy any project with the click of a single button.</a:t>
            </a:r>
            <a:endParaRPr lang="en-US" dirty="0"/>
          </a:p>
        </p:txBody>
      </p:sp>
      <p:pic>
        <p:nvPicPr>
          <p:cNvPr id="6" name="Picture 5"/>
          <p:cNvPicPr>
            <a:picLocks noChangeAspect="1"/>
          </p:cNvPicPr>
          <p:nvPr/>
        </p:nvPicPr>
        <p:blipFill>
          <a:blip r:embed="rId2"/>
          <a:stretch>
            <a:fillRect/>
          </a:stretch>
        </p:blipFill>
        <p:spPr>
          <a:xfrm>
            <a:off x="2730499" y="522238"/>
            <a:ext cx="3172097" cy="1509481"/>
          </a:xfrm>
          <a:prstGeom prst="rect">
            <a:avLst/>
          </a:prstGeom>
        </p:spPr>
      </p:pic>
    </p:spTree>
    <p:extLst>
      <p:ext uri="{BB962C8B-B14F-4D97-AF65-F5344CB8AC3E}">
        <p14:creationId xmlns:p14="http://schemas.microsoft.com/office/powerpoint/2010/main" val="471177732"/>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63385" y="1105503"/>
            <a:ext cx="8035179" cy="4170564"/>
          </a:xfrm>
          <a:prstGeom prst="rect">
            <a:avLst/>
          </a:prstGeom>
        </p:spPr>
      </p:pic>
    </p:spTree>
    <p:extLst>
      <p:ext uri="{BB962C8B-B14F-4D97-AF65-F5344CB8AC3E}">
        <p14:creationId xmlns:p14="http://schemas.microsoft.com/office/powerpoint/2010/main" val="334036353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675880" y="1114639"/>
            <a:ext cx="7762720" cy="4029147"/>
          </a:xfrm>
          <a:prstGeom prst="rect">
            <a:avLst/>
          </a:prstGeom>
        </p:spPr>
      </p:pic>
    </p:spTree>
    <p:extLst>
      <p:ext uri="{BB962C8B-B14F-4D97-AF65-F5344CB8AC3E}">
        <p14:creationId xmlns:p14="http://schemas.microsoft.com/office/powerpoint/2010/main" val="8827663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12190" y="823755"/>
            <a:ext cx="7867084" cy="4924794"/>
          </a:xfrm>
          <a:prstGeom prst="rect">
            <a:avLst/>
          </a:prstGeom>
        </p:spPr>
      </p:pic>
    </p:spTree>
    <p:extLst>
      <p:ext uri="{BB962C8B-B14F-4D97-AF65-F5344CB8AC3E}">
        <p14:creationId xmlns:p14="http://schemas.microsoft.com/office/powerpoint/2010/main" val="47296097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676149" y="895746"/>
            <a:ext cx="7702615" cy="5004393"/>
          </a:xfrm>
          <a:prstGeom prst="rect">
            <a:avLst/>
          </a:prstGeom>
        </p:spPr>
      </p:pic>
    </p:spTree>
    <p:extLst>
      <p:ext uri="{BB962C8B-B14F-4D97-AF65-F5344CB8AC3E}">
        <p14:creationId xmlns:p14="http://schemas.microsoft.com/office/powerpoint/2010/main" val="226118101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t>Plot a chart</a:t>
            </a:r>
            <a:endParaRPr lang="en-US" sz="3200" dirty="0"/>
          </a:p>
        </p:txBody>
      </p:sp>
      <p:sp>
        <p:nvSpPr>
          <p:cNvPr id="3" name="Content Placeholder 2"/>
          <p:cNvSpPr>
            <a:spLocks noGrp="1"/>
          </p:cNvSpPr>
          <p:nvPr>
            <p:ph idx="1"/>
          </p:nvPr>
        </p:nvSpPr>
        <p:spPr>
          <a:xfrm>
            <a:off x="457200" y="1600201"/>
            <a:ext cx="8229600" cy="1615808"/>
          </a:xfrm>
        </p:spPr>
        <p:txBody>
          <a:bodyPr/>
          <a:lstStyle/>
          <a:p>
            <a:r>
              <a:rPr lang="cs-CZ" sz="2400" dirty="0" smtClean="0"/>
              <a:t>Chart </a:t>
            </a:r>
            <a:r>
              <a:rPr lang="en-US" sz="2400" dirty="0" smtClean="0"/>
              <a:t>plotting with matplotlib. </a:t>
            </a:r>
            <a:r>
              <a:rPr lang="en-US" sz="2400" dirty="0"/>
              <a:t>It’s a popular data visualization library for Python, the reason why we choose it because it’s fairly easy to use and out of many Python data visualization libraries it’s the most commonly used one. </a:t>
            </a:r>
            <a:endParaRPr lang="en-US" sz="2400" dirty="0" smtClean="0"/>
          </a:p>
          <a:p>
            <a:pPr marL="0" indent="0">
              <a:buNone/>
            </a:pPr>
            <a:endParaRPr lang="en-US" dirty="0"/>
          </a:p>
        </p:txBody>
      </p:sp>
      <p:pic>
        <p:nvPicPr>
          <p:cNvPr id="5" name="Picture 4"/>
          <p:cNvPicPr>
            <a:picLocks noChangeAspect="1"/>
          </p:cNvPicPr>
          <p:nvPr/>
        </p:nvPicPr>
        <p:blipFill>
          <a:blip r:embed="rId2"/>
          <a:stretch>
            <a:fillRect/>
          </a:stretch>
        </p:blipFill>
        <p:spPr>
          <a:xfrm>
            <a:off x="630463" y="3465884"/>
            <a:ext cx="7940181" cy="1394475"/>
          </a:xfrm>
          <a:prstGeom prst="rect">
            <a:avLst/>
          </a:prstGeom>
        </p:spPr>
      </p:pic>
    </p:spTree>
    <p:extLst>
      <p:ext uri="{BB962C8B-B14F-4D97-AF65-F5344CB8AC3E}">
        <p14:creationId xmlns:p14="http://schemas.microsoft.com/office/powerpoint/2010/main" val="269803358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t>Processing data with Pandas</a:t>
            </a:r>
            <a:endParaRPr lang="en-US" sz="3200" dirty="0"/>
          </a:p>
        </p:txBody>
      </p:sp>
      <p:sp>
        <p:nvSpPr>
          <p:cNvPr id="3" name="Content Placeholder 2"/>
          <p:cNvSpPr>
            <a:spLocks noGrp="1"/>
          </p:cNvSpPr>
          <p:nvPr>
            <p:ph idx="1"/>
          </p:nvPr>
        </p:nvSpPr>
        <p:spPr>
          <a:xfrm>
            <a:off x="457200" y="1600201"/>
            <a:ext cx="8229600" cy="1277761"/>
          </a:xfrm>
        </p:spPr>
        <p:txBody>
          <a:bodyPr/>
          <a:lstStyle/>
          <a:p>
            <a:r>
              <a:rPr lang="en-US" sz="2400" dirty="0" smtClean="0"/>
              <a:t>Python library that helps you import, organize and process data. We will cover more details for data processing in the next session.</a:t>
            </a:r>
            <a:endParaRPr lang="en-US" dirty="0"/>
          </a:p>
        </p:txBody>
      </p:sp>
    </p:spTree>
    <p:extLst>
      <p:ext uri="{BB962C8B-B14F-4D97-AF65-F5344CB8AC3E}">
        <p14:creationId xmlns:p14="http://schemas.microsoft.com/office/powerpoint/2010/main" val="37326004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841832" y="776753"/>
            <a:ext cx="6861793" cy="1680842"/>
          </a:xfrm>
          <a:prstGeom prst="rect">
            <a:avLst/>
          </a:prstGeom>
        </p:spPr>
      </p:pic>
      <p:pic>
        <p:nvPicPr>
          <p:cNvPr id="5" name="Picture 4"/>
          <p:cNvPicPr>
            <a:picLocks noChangeAspect="1"/>
          </p:cNvPicPr>
          <p:nvPr/>
        </p:nvPicPr>
        <p:blipFill>
          <a:blip r:embed="rId3"/>
          <a:stretch>
            <a:fillRect/>
          </a:stretch>
        </p:blipFill>
        <p:spPr>
          <a:xfrm>
            <a:off x="1073590" y="2871404"/>
            <a:ext cx="5940957" cy="2285618"/>
          </a:xfrm>
          <a:prstGeom prst="rect">
            <a:avLst/>
          </a:prstGeom>
        </p:spPr>
      </p:pic>
    </p:spTree>
    <p:extLst>
      <p:ext uri="{BB962C8B-B14F-4D97-AF65-F5344CB8AC3E}">
        <p14:creationId xmlns:p14="http://schemas.microsoft.com/office/powerpoint/2010/main" val="267243417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059909" y="1159603"/>
            <a:ext cx="6898546" cy="4627074"/>
          </a:xfrm>
          <a:prstGeom prst="rect">
            <a:avLst/>
          </a:prstGeom>
        </p:spPr>
      </p:pic>
      <p:sp>
        <p:nvSpPr>
          <p:cNvPr id="5" name="Title 1"/>
          <p:cNvSpPr>
            <a:spLocks noGrp="1"/>
          </p:cNvSpPr>
          <p:nvPr>
            <p:ph type="title"/>
          </p:nvPr>
        </p:nvSpPr>
        <p:spPr>
          <a:xfrm>
            <a:off x="457200" y="274638"/>
            <a:ext cx="8229600" cy="1143000"/>
          </a:xfrm>
        </p:spPr>
        <p:txBody>
          <a:bodyPr>
            <a:normAutofit/>
          </a:bodyPr>
          <a:lstStyle/>
          <a:p>
            <a:r>
              <a:rPr lang="en-US" sz="3200" dirty="0" smtClean="0"/>
              <a:t>Share </a:t>
            </a:r>
            <a:r>
              <a:rPr lang="en-US" sz="3200" dirty="0"/>
              <a:t>P</a:t>
            </a:r>
            <a:r>
              <a:rPr lang="en-US" sz="3200" dirty="0" smtClean="0"/>
              <a:t>rice example</a:t>
            </a:r>
            <a:endParaRPr lang="en-US" sz="3200" dirty="0"/>
          </a:p>
        </p:txBody>
      </p:sp>
    </p:spTree>
    <p:extLst>
      <p:ext uri="{BB962C8B-B14F-4D97-AF65-F5344CB8AC3E}">
        <p14:creationId xmlns:p14="http://schemas.microsoft.com/office/powerpoint/2010/main" val="33657414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t>Final Projects Suggestions</a:t>
            </a:r>
            <a:endParaRPr lang="en-US" sz="3200" dirty="0"/>
          </a:p>
        </p:txBody>
      </p:sp>
      <p:sp>
        <p:nvSpPr>
          <p:cNvPr id="3" name="Content Placeholder 2"/>
          <p:cNvSpPr>
            <a:spLocks noGrp="1"/>
          </p:cNvSpPr>
          <p:nvPr>
            <p:ph idx="1"/>
          </p:nvPr>
        </p:nvSpPr>
        <p:spPr>
          <a:xfrm>
            <a:off x="457200" y="1325710"/>
            <a:ext cx="8229600" cy="4234940"/>
          </a:xfrm>
        </p:spPr>
        <p:txBody>
          <a:bodyPr/>
          <a:lstStyle/>
          <a:p>
            <a:pPr marL="0" indent="0">
              <a:buNone/>
            </a:pPr>
            <a:endParaRPr lang="en-US" sz="2400" dirty="0" smtClean="0"/>
          </a:p>
          <a:p>
            <a:r>
              <a:rPr lang="en-US" sz="2400" dirty="0" smtClean="0"/>
              <a:t>A simple trading strategy which listens to live market data, produce signals and place dummy orders with back testing result.</a:t>
            </a:r>
          </a:p>
          <a:p>
            <a:r>
              <a:rPr lang="en-US" sz="2400" dirty="0" smtClean="0"/>
              <a:t>Face recognition app which helps to organize photo albums.</a:t>
            </a:r>
          </a:p>
          <a:p>
            <a:r>
              <a:rPr lang="en-US" sz="2400" dirty="0" smtClean="0"/>
              <a:t>A Flask web application for managing investment portfolios</a:t>
            </a:r>
          </a:p>
          <a:p>
            <a:r>
              <a:rPr lang="en-US" sz="2400" dirty="0" smtClean="0"/>
              <a:t>Yield curve generation/curve analytics</a:t>
            </a:r>
          </a:p>
          <a:p>
            <a:r>
              <a:rPr lang="en-US" sz="2400" dirty="0" smtClean="0"/>
              <a:t>NLP, a simple chat bot which understands simple English</a:t>
            </a:r>
          </a:p>
          <a:p>
            <a:r>
              <a:rPr lang="en-US" sz="2400" dirty="0" smtClean="0"/>
              <a:t>A Poker game</a:t>
            </a:r>
          </a:p>
          <a:p>
            <a:endParaRPr lang="en-US" dirty="0"/>
          </a:p>
        </p:txBody>
      </p:sp>
    </p:spTree>
    <p:extLst>
      <p:ext uri="{BB962C8B-B14F-4D97-AF65-F5344CB8AC3E}">
        <p14:creationId xmlns:p14="http://schemas.microsoft.com/office/powerpoint/2010/main" val="31497065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Why Python</a:t>
            </a:r>
            <a:endParaRPr lang="en-US" sz="3600" dirty="0"/>
          </a:p>
        </p:txBody>
      </p:sp>
      <p:sp>
        <p:nvSpPr>
          <p:cNvPr id="7" name="TextBox 6"/>
          <p:cNvSpPr txBox="1"/>
          <p:nvPr/>
        </p:nvSpPr>
        <p:spPr>
          <a:xfrm>
            <a:off x="603050" y="2205746"/>
            <a:ext cx="6377730" cy="369332"/>
          </a:xfrm>
          <a:prstGeom prst="rect">
            <a:avLst/>
          </a:prstGeom>
          <a:noFill/>
        </p:spPr>
        <p:txBody>
          <a:bodyPr wrap="square" rtlCol="0">
            <a:spAutoFit/>
          </a:bodyPr>
          <a:lstStyle/>
          <a:p>
            <a:r>
              <a:rPr lang="en-US" dirty="0" smtClean="0"/>
              <a:t>Print “Hello World” in </a:t>
            </a:r>
            <a:r>
              <a:rPr lang="en-US" dirty="0" smtClean="0"/>
              <a:t>Java vs. Python </a:t>
            </a:r>
            <a:endParaRPr lang="en-US" dirty="0"/>
          </a:p>
        </p:txBody>
      </p:sp>
      <p:pic>
        <p:nvPicPr>
          <p:cNvPr id="8" name="Picture 7"/>
          <p:cNvPicPr>
            <a:picLocks noChangeAspect="1"/>
          </p:cNvPicPr>
          <p:nvPr/>
        </p:nvPicPr>
        <p:blipFill>
          <a:blip r:embed="rId2"/>
          <a:stretch>
            <a:fillRect/>
          </a:stretch>
        </p:blipFill>
        <p:spPr>
          <a:xfrm>
            <a:off x="630463" y="1304315"/>
            <a:ext cx="5591934" cy="691310"/>
          </a:xfrm>
          <a:prstGeom prst="rect">
            <a:avLst/>
          </a:prstGeom>
        </p:spPr>
      </p:pic>
      <p:graphicFrame>
        <p:nvGraphicFramePr>
          <p:cNvPr id="4" name="Table 3"/>
          <p:cNvGraphicFramePr>
            <a:graphicFrameLocks noGrp="1"/>
          </p:cNvGraphicFramePr>
          <p:nvPr>
            <p:extLst>
              <p:ext uri="{D42A27DB-BD31-4B8C-83A1-F6EECF244321}">
                <p14:modId xmlns:p14="http://schemas.microsoft.com/office/powerpoint/2010/main" val="2936440876"/>
              </p:ext>
            </p:extLst>
          </p:nvPr>
        </p:nvGraphicFramePr>
        <p:xfrm>
          <a:off x="719931" y="2657305"/>
          <a:ext cx="7412130" cy="3140039"/>
        </p:xfrm>
        <a:graphic>
          <a:graphicData uri="http://schemas.openxmlformats.org/drawingml/2006/table">
            <a:tbl>
              <a:tblPr firstRow="1" bandRow="1">
                <a:tableStyleId>{8EC20E35-A176-4012-BC5E-935CFFF8708E}</a:tableStyleId>
              </a:tblPr>
              <a:tblGrid>
                <a:gridCol w="4287226"/>
                <a:gridCol w="3124904"/>
              </a:tblGrid>
              <a:tr h="375462">
                <a:tc>
                  <a:txBody>
                    <a:bodyPr/>
                    <a:lstStyle/>
                    <a:p>
                      <a:r>
                        <a:rPr lang="en-US" dirty="0" smtClean="0"/>
                        <a:t>Java</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rgbClr val="C6D9F1"/>
                      </a:solidFill>
                      <a:prstDash val="solid"/>
                      <a:round/>
                      <a:headEnd type="none" w="med" len="med"/>
                      <a:tailEnd type="none" w="med" len="med"/>
                    </a:lnB>
                  </a:tcPr>
                </a:tc>
                <a:tc>
                  <a:txBody>
                    <a:bodyPr/>
                    <a:lstStyle/>
                    <a:p>
                      <a:r>
                        <a:rPr lang="en-US" dirty="0" smtClean="0"/>
                        <a:t>Python</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rgbClr val="1F497D">
                          <a:lumMod val="20000"/>
                          <a:lumOff val="80000"/>
                        </a:srgbClr>
                      </a:solidFill>
                      <a:prstDash val="solid"/>
                      <a:round/>
                      <a:headEnd type="none" w="med" len="med"/>
                      <a:tailEnd type="none" w="med" len="med"/>
                    </a:lnB>
                  </a:tcPr>
                </a:tc>
              </a:tr>
              <a:tr h="2764577">
                <a:tc>
                  <a:txBody>
                    <a:bodyPr/>
                    <a:lstStyle/>
                    <a:p>
                      <a:endParaRPr lang="en-US" dirty="0"/>
                    </a:p>
                  </a:txBody>
                  <a:tcPr>
                    <a:lnL w="12700" cap="flat" cmpd="sng" algn="ctr">
                      <a:solidFill>
                        <a:srgbClr val="C6D9F1"/>
                      </a:solidFill>
                      <a:prstDash val="solid"/>
                      <a:round/>
                      <a:headEnd type="none" w="med" len="med"/>
                      <a:tailEnd type="none" w="med" len="med"/>
                    </a:lnL>
                    <a:lnR w="12700" cap="flat" cmpd="sng" algn="ctr">
                      <a:solidFill>
                        <a:srgbClr val="C6D9F1"/>
                      </a:solidFill>
                      <a:prstDash val="solid"/>
                      <a:round/>
                      <a:headEnd type="none" w="med" len="med"/>
                      <a:tailEnd type="none" w="med" len="med"/>
                    </a:lnR>
                    <a:lnT w="12700" cap="flat" cmpd="sng" algn="ctr">
                      <a:solidFill>
                        <a:srgbClr val="C6D9F1"/>
                      </a:solidFill>
                      <a:prstDash val="solid"/>
                      <a:round/>
                      <a:headEnd type="none" w="med" len="med"/>
                      <a:tailEnd type="none" w="med" len="med"/>
                    </a:lnT>
                    <a:lnB w="12700" cap="flat" cmpd="sng" algn="ctr">
                      <a:solidFill>
                        <a:srgbClr val="C6D9F1"/>
                      </a:solidFill>
                      <a:prstDash val="solid"/>
                      <a:round/>
                      <a:headEnd type="none" w="med" len="med"/>
                      <a:tailEnd type="none" w="med" len="med"/>
                    </a:lnB>
                  </a:tcPr>
                </a:tc>
                <a:tc>
                  <a:txBody>
                    <a:bodyPr/>
                    <a:lstStyle/>
                    <a:p>
                      <a:endParaRPr lang="en-US" dirty="0"/>
                    </a:p>
                  </a:txBody>
                  <a:tcPr>
                    <a:lnL w="12700" cap="flat" cmpd="sng" algn="ctr">
                      <a:solidFill>
                        <a:srgbClr val="C6D9F1"/>
                      </a:solidFill>
                      <a:prstDash val="solid"/>
                      <a:round/>
                      <a:headEnd type="none" w="med" len="med"/>
                      <a:tailEnd type="none" w="med" len="med"/>
                    </a:lnL>
                    <a:lnR w="12700" cap="flat" cmpd="sng" algn="ctr">
                      <a:solidFill>
                        <a:srgbClr val="1F497D">
                          <a:lumMod val="20000"/>
                          <a:lumOff val="80000"/>
                        </a:srgbClr>
                      </a:solidFill>
                      <a:prstDash val="solid"/>
                      <a:round/>
                      <a:headEnd type="none" w="med" len="med"/>
                      <a:tailEnd type="none" w="med" len="med"/>
                    </a:lnR>
                    <a:lnT w="12700" cap="flat" cmpd="sng" algn="ctr">
                      <a:solidFill>
                        <a:srgbClr val="1F497D">
                          <a:lumMod val="20000"/>
                          <a:lumOff val="80000"/>
                        </a:srgbClr>
                      </a:solidFill>
                      <a:prstDash val="solid"/>
                      <a:round/>
                      <a:headEnd type="none" w="med" len="med"/>
                      <a:tailEnd type="none" w="med" len="med"/>
                    </a:lnT>
                    <a:lnB w="12700" cap="flat" cmpd="sng" algn="ctr">
                      <a:solidFill>
                        <a:srgbClr val="1F497D">
                          <a:lumMod val="20000"/>
                          <a:lumOff val="80000"/>
                        </a:srgbClr>
                      </a:solidFill>
                      <a:prstDash val="solid"/>
                      <a:round/>
                      <a:headEnd type="none" w="med" len="med"/>
                      <a:tailEnd type="none" w="med" len="med"/>
                    </a:lnB>
                  </a:tcPr>
                </a:tc>
              </a:tr>
            </a:tbl>
          </a:graphicData>
        </a:graphic>
      </p:graphicFrame>
      <p:pic>
        <p:nvPicPr>
          <p:cNvPr id="9" name="Picture 8"/>
          <p:cNvPicPr>
            <a:picLocks noChangeAspect="1"/>
          </p:cNvPicPr>
          <p:nvPr/>
        </p:nvPicPr>
        <p:blipFill>
          <a:blip r:embed="rId3"/>
          <a:stretch>
            <a:fillRect/>
          </a:stretch>
        </p:blipFill>
        <p:spPr>
          <a:xfrm>
            <a:off x="5203123" y="3188437"/>
            <a:ext cx="2641600" cy="292100"/>
          </a:xfrm>
          <a:prstGeom prst="rect">
            <a:avLst/>
          </a:prstGeom>
        </p:spPr>
      </p:pic>
      <p:pic>
        <p:nvPicPr>
          <p:cNvPr id="3" name="Picture 2"/>
          <p:cNvPicPr>
            <a:picLocks noChangeAspect="1"/>
          </p:cNvPicPr>
          <p:nvPr/>
        </p:nvPicPr>
        <p:blipFill>
          <a:blip r:embed="rId4"/>
          <a:stretch>
            <a:fillRect/>
          </a:stretch>
        </p:blipFill>
        <p:spPr>
          <a:xfrm>
            <a:off x="793600" y="3128273"/>
            <a:ext cx="4001638" cy="1762519"/>
          </a:xfrm>
          <a:prstGeom prst="rect">
            <a:avLst/>
          </a:prstGeom>
        </p:spPr>
      </p:pic>
    </p:spTree>
    <p:extLst>
      <p:ext uri="{BB962C8B-B14F-4D97-AF65-F5344CB8AC3E}">
        <p14:creationId xmlns:p14="http://schemas.microsoft.com/office/powerpoint/2010/main" val="1997860656"/>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Why Python</a:t>
            </a:r>
            <a:endParaRPr lang="en-US" sz="3600" dirty="0"/>
          </a:p>
        </p:txBody>
      </p:sp>
      <p:pic>
        <p:nvPicPr>
          <p:cNvPr id="4" name="Picture 3"/>
          <p:cNvPicPr>
            <a:picLocks noChangeAspect="1"/>
          </p:cNvPicPr>
          <p:nvPr/>
        </p:nvPicPr>
        <p:blipFill>
          <a:blip r:embed="rId2"/>
          <a:stretch>
            <a:fillRect/>
          </a:stretch>
        </p:blipFill>
        <p:spPr>
          <a:xfrm>
            <a:off x="457200" y="1417638"/>
            <a:ext cx="6807175" cy="841547"/>
          </a:xfrm>
          <a:prstGeom prst="rect">
            <a:avLst/>
          </a:prstGeom>
        </p:spPr>
      </p:pic>
      <p:sp>
        <p:nvSpPr>
          <p:cNvPr id="5" name="Rectangle 4"/>
          <p:cNvSpPr/>
          <p:nvPr/>
        </p:nvSpPr>
        <p:spPr>
          <a:xfrm>
            <a:off x="486325" y="2798520"/>
            <a:ext cx="5316106" cy="1477328"/>
          </a:xfrm>
          <a:prstGeom prst="rect">
            <a:avLst/>
          </a:prstGeom>
        </p:spPr>
        <p:txBody>
          <a:bodyPr wrap="square">
            <a:spAutoFit/>
          </a:bodyPr>
          <a:lstStyle/>
          <a:p>
            <a:r>
              <a:rPr lang="en-US" dirty="0" smtClean="0"/>
              <a:t>Once you learn it you can find opportunities in web development, data science, machine learning, AI, web scrapping, game development, scientific and numeric computing, the list goes on, making it the versatile language to learn. </a:t>
            </a:r>
            <a:endParaRPr lang="en-US" dirty="0"/>
          </a:p>
        </p:txBody>
      </p:sp>
      <p:pic>
        <p:nvPicPr>
          <p:cNvPr id="6" name="Picture 5"/>
          <p:cNvPicPr>
            <a:picLocks noChangeAspect="1"/>
          </p:cNvPicPr>
          <p:nvPr/>
        </p:nvPicPr>
        <p:blipFill>
          <a:blip r:embed="rId3"/>
          <a:stretch>
            <a:fillRect/>
          </a:stretch>
        </p:blipFill>
        <p:spPr>
          <a:xfrm>
            <a:off x="5957420" y="2876554"/>
            <a:ext cx="1490946" cy="1490946"/>
          </a:xfrm>
          <a:prstGeom prst="rect">
            <a:avLst/>
          </a:prstGeom>
        </p:spPr>
      </p:pic>
    </p:spTree>
    <p:extLst>
      <p:ext uri="{BB962C8B-B14F-4D97-AF65-F5344CB8AC3E}">
        <p14:creationId xmlns:p14="http://schemas.microsoft.com/office/powerpoint/2010/main" val="763953715"/>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Why Python</a:t>
            </a:r>
            <a:endParaRPr lang="en-US" sz="3600" dirty="0"/>
          </a:p>
        </p:txBody>
      </p:sp>
      <p:pic>
        <p:nvPicPr>
          <p:cNvPr id="3" name="Picture 2"/>
          <p:cNvPicPr>
            <a:picLocks noChangeAspect="1"/>
          </p:cNvPicPr>
          <p:nvPr/>
        </p:nvPicPr>
        <p:blipFill>
          <a:blip r:embed="rId2"/>
          <a:stretch>
            <a:fillRect/>
          </a:stretch>
        </p:blipFill>
        <p:spPr>
          <a:xfrm>
            <a:off x="575641" y="1417638"/>
            <a:ext cx="6542197" cy="808788"/>
          </a:xfrm>
          <a:prstGeom prst="rect">
            <a:avLst/>
          </a:prstGeom>
        </p:spPr>
      </p:pic>
      <p:sp>
        <p:nvSpPr>
          <p:cNvPr id="7" name="Rectangle 6"/>
          <p:cNvSpPr/>
          <p:nvPr/>
        </p:nvSpPr>
        <p:spPr>
          <a:xfrm>
            <a:off x="575641" y="2784607"/>
            <a:ext cx="4979744" cy="1754327"/>
          </a:xfrm>
          <a:prstGeom prst="rect">
            <a:avLst/>
          </a:prstGeom>
        </p:spPr>
        <p:txBody>
          <a:bodyPr wrap="square">
            <a:spAutoFit/>
          </a:bodyPr>
          <a:lstStyle/>
          <a:p>
            <a:r>
              <a:rPr lang="en-US" dirty="0" smtClean="0"/>
              <a:t>Python is hugely popular and has a massive community of developers who can support you when you run into trouble.</a:t>
            </a:r>
          </a:p>
          <a:p>
            <a:endParaRPr lang="en-US" dirty="0"/>
          </a:p>
          <a:p>
            <a:r>
              <a:rPr lang="en-US" dirty="0"/>
              <a:t>You can find a curated list of awesome Python frameworks, libraries, software and resources </a:t>
            </a:r>
            <a:r>
              <a:rPr lang="en-US" dirty="0">
                <a:hlinkClick r:id="rId3"/>
              </a:rPr>
              <a:t>here.</a:t>
            </a:r>
            <a:endParaRPr lang="en-US" dirty="0"/>
          </a:p>
        </p:txBody>
      </p:sp>
      <p:pic>
        <p:nvPicPr>
          <p:cNvPr id="8" name="Picture 7"/>
          <p:cNvPicPr>
            <a:picLocks noChangeAspect="1"/>
          </p:cNvPicPr>
          <p:nvPr/>
        </p:nvPicPr>
        <p:blipFill>
          <a:blip r:embed="rId4"/>
          <a:stretch>
            <a:fillRect/>
          </a:stretch>
        </p:blipFill>
        <p:spPr>
          <a:xfrm>
            <a:off x="5349470" y="2488629"/>
            <a:ext cx="1878563" cy="1878563"/>
          </a:xfrm>
          <a:prstGeom prst="rect">
            <a:avLst/>
          </a:prstGeom>
        </p:spPr>
      </p:pic>
    </p:spTree>
    <p:extLst>
      <p:ext uri="{BB962C8B-B14F-4D97-AF65-F5344CB8AC3E}">
        <p14:creationId xmlns:p14="http://schemas.microsoft.com/office/powerpoint/2010/main" val="212458848"/>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57366" y="1349731"/>
            <a:ext cx="8149673" cy="4771648"/>
          </a:xfrm>
          <a:prstGeom prst="rect">
            <a:avLst/>
          </a:prstGeom>
        </p:spPr>
      </p:pic>
      <p:sp>
        <p:nvSpPr>
          <p:cNvPr id="6" name="Title 1"/>
          <p:cNvSpPr>
            <a:spLocks noGrp="1"/>
          </p:cNvSpPr>
          <p:nvPr>
            <p:ph type="title"/>
          </p:nvPr>
        </p:nvSpPr>
        <p:spPr>
          <a:xfrm>
            <a:off x="457200" y="274638"/>
            <a:ext cx="8229600" cy="1143000"/>
          </a:xfrm>
        </p:spPr>
        <p:txBody>
          <a:bodyPr>
            <a:normAutofit/>
          </a:bodyPr>
          <a:lstStyle/>
          <a:p>
            <a:r>
              <a:rPr lang="en-US" sz="3200" dirty="0" smtClean="0"/>
              <a:t>VS Code - IDE</a:t>
            </a:r>
            <a:endParaRPr lang="en-US" sz="3200" dirty="0"/>
          </a:p>
        </p:txBody>
      </p:sp>
    </p:spTree>
    <p:extLst>
      <p:ext uri="{BB962C8B-B14F-4D97-AF65-F5344CB8AC3E}">
        <p14:creationId xmlns:p14="http://schemas.microsoft.com/office/powerpoint/2010/main" val="3743474599"/>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First “Hello World!”</a:t>
            </a:r>
            <a:endParaRPr lang="en-US" sz="3600" dirty="0"/>
          </a:p>
        </p:txBody>
      </p:sp>
      <p:pic>
        <p:nvPicPr>
          <p:cNvPr id="3" name="Picture 2"/>
          <p:cNvPicPr>
            <a:picLocks noChangeAspect="1"/>
          </p:cNvPicPr>
          <p:nvPr/>
        </p:nvPicPr>
        <p:blipFill>
          <a:blip r:embed="rId2"/>
          <a:stretch>
            <a:fillRect/>
          </a:stretch>
        </p:blipFill>
        <p:spPr>
          <a:xfrm>
            <a:off x="922852" y="1699600"/>
            <a:ext cx="7585016" cy="3197503"/>
          </a:xfrm>
          <a:prstGeom prst="rect">
            <a:avLst/>
          </a:prstGeom>
        </p:spPr>
      </p:pic>
    </p:spTree>
    <p:extLst>
      <p:ext uri="{BB962C8B-B14F-4D97-AF65-F5344CB8AC3E}">
        <p14:creationId xmlns:p14="http://schemas.microsoft.com/office/powerpoint/2010/main" val="726748499"/>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4486</TotalTime>
  <Words>500</Words>
  <Application>Microsoft Macintosh PowerPoint</Application>
  <PresentationFormat>On-screen Show (4:3)</PresentationFormat>
  <Paragraphs>72</Paragraphs>
  <Slides>48</Slides>
  <Notes>0</Notes>
  <HiddenSlides>0</HiddenSlides>
  <MMClips>0</MMClips>
  <ScaleCrop>false</ScaleCrop>
  <HeadingPairs>
    <vt:vector size="4" baseType="variant">
      <vt:variant>
        <vt:lpstr>Theme</vt:lpstr>
      </vt:variant>
      <vt:variant>
        <vt:i4>1</vt:i4>
      </vt:variant>
      <vt:variant>
        <vt:lpstr>Slide Titles</vt:lpstr>
      </vt:variant>
      <vt:variant>
        <vt:i4>48</vt:i4>
      </vt:variant>
    </vt:vector>
  </HeadingPairs>
  <TitlesOfParts>
    <vt:vector size="49" baseType="lpstr">
      <vt:lpstr>Office Theme</vt:lpstr>
      <vt:lpstr>Introduction to Python</vt:lpstr>
      <vt:lpstr>About the team</vt:lpstr>
      <vt:lpstr>Agenda</vt:lpstr>
      <vt:lpstr>PowerPoint Presentation</vt:lpstr>
      <vt:lpstr>Why Python</vt:lpstr>
      <vt:lpstr>Why Python</vt:lpstr>
      <vt:lpstr>Why Python</vt:lpstr>
      <vt:lpstr>VS Code - IDE</vt:lpstr>
      <vt:lpstr>First “Hello World!”</vt:lpstr>
      <vt:lpstr>First “Hello World!”</vt:lpstr>
      <vt:lpstr>First “Hello World!”</vt:lpstr>
      <vt:lpstr>PowerPoint Presentation</vt:lpstr>
      <vt:lpstr>PowerPoint Presentation</vt:lpstr>
      <vt:lpstr>PowerPoint Presentation</vt:lpstr>
      <vt:lpstr>PowerPoint Presentation</vt:lpstr>
      <vt:lpstr>PowerPoint Presentation</vt:lpstr>
      <vt:lpstr>PowerPoint Presentation</vt:lpstr>
      <vt:lpstr>Swap values of 2 variables?</vt:lpstr>
      <vt:lpstr>What is a List?</vt:lpstr>
      <vt:lpstr>PowerPoint Presentation</vt:lpstr>
      <vt:lpstr>PowerPoint Presentation</vt:lpstr>
      <vt:lpstr>PowerPoint Presentation</vt:lpstr>
      <vt:lpstr>List indexing</vt:lpstr>
      <vt:lpstr>PowerPoint Presentation</vt:lpstr>
      <vt:lpstr>PowerPoint Presentation</vt:lpstr>
      <vt:lpstr>PowerPoint Presentation</vt:lpstr>
      <vt:lpstr>PowerPoint Presentation</vt:lpstr>
      <vt:lpstr>PowerPoint Presentation</vt:lpstr>
      <vt:lpstr>What is a Dictionary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Plot a chart</vt:lpstr>
      <vt:lpstr>Processing data with Pandas</vt:lpstr>
      <vt:lpstr>PowerPoint Presentation</vt:lpstr>
      <vt:lpstr>Share Price example</vt:lpstr>
      <vt:lpstr>Final Projects Suggestions</vt:lpstr>
    </vt:vector>
  </TitlesOfParts>
  <Company>Morgan Stanley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Python</dc:title>
  <dc:creator>Can Lu</dc:creator>
  <cp:lastModifiedBy>Can Lu</cp:lastModifiedBy>
  <cp:revision>97</cp:revision>
  <dcterms:created xsi:type="dcterms:W3CDTF">2020-01-05T02:32:47Z</dcterms:created>
  <dcterms:modified xsi:type="dcterms:W3CDTF">2020-01-08T16:13:44Z</dcterms:modified>
</cp:coreProperties>
</file>